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12"/>
  </p:notesMasterIdLst>
  <p:sldIdLst>
    <p:sldId id="277" r:id="rId2"/>
    <p:sldId id="415" r:id="rId3"/>
    <p:sldId id="429" r:id="rId4"/>
    <p:sldId id="431" r:id="rId5"/>
    <p:sldId id="432" r:id="rId6"/>
    <p:sldId id="433" r:id="rId7"/>
    <p:sldId id="434" r:id="rId8"/>
    <p:sldId id="435" r:id="rId9"/>
    <p:sldId id="279" r:id="rId10"/>
    <p:sldId id="426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o, Lindsey" initials="PL" lastIdx="1" clrIdx="0">
    <p:extLst>
      <p:ext uri="{19B8F6BF-5375-455C-9EA6-DF929625EA0E}">
        <p15:presenceInfo xmlns:p15="http://schemas.microsoft.com/office/powerpoint/2012/main" userId="S-1-5-21-794644517-2594211187-3292303677-465687" providerId="AD"/>
      </p:ext>
    </p:extLst>
  </p:cmAuthor>
  <p:cmAuthor id="2" name="Sturtevant, Jessica" initials="SJ" lastIdx="1" clrIdx="1">
    <p:extLst>
      <p:ext uri="{19B8F6BF-5375-455C-9EA6-DF929625EA0E}">
        <p15:presenceInfo xmlns:p15="http://schemas.microsoft.com/office/powerpoint/2012/main" userId="S-1-5-21-794644517-2594211187-3292303677-448308" providerId="AD"/>
      </p:ext>
    </p:extLst>
  </p:cmAuthor>
  <p:cmAuthor id="3" name="Wyner, Zachary" initials="WZ" lastIdx="1" clrIdx="2">
    <p:extLst>
      <p:ext uri="{19B8F6BF-5375-455C-9EA6-DF929625EA0E}">
        <p15:presenceInfo xmlns:p15="http://schemas.microsoft.com/office/powerpoint/2012/main" userId="S-1-5-21-794644517-2594211187-3292303677-46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E7F2FC"/>
    <a:srgbClr val="CBE3F9"/>
    <a:srgbClr val="FCE330"/>
    <a:srgbClr val="CC0020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82927" autoAdjust="0"/>
  </p:normalViewPr>
  <p:slideViewPr>
    <p:cSldViewPr snapToGrid="0" snapToObjects="1">
      <p:cViewPr varScale="1">
        <p:scale>
          <a:sx n="92" d="100"/>
          <a:sy n="92" d="100"/>
        </p:scale>
        <p:origin x="15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1-25T11:38:14.53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JLS: They will have no idea what QE or Question Engine mean – they won’t care.  Title: PopMedNet Query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CBBCF-EE0B-4653-92DB-31E7AC2A61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0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8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0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Legacy uses traditional web development methodology. This means that each user action requires a roundtrip of information to and from the backend server and a complete refresh of the user interface (UI). This makes the application feel sluggish to the end user. Question Engine is a browser-based current architecture that makes use of web services to talk to the server, so it feels faster and more modern. This also allows for a more sophisticated and responsive UI. For example, building a tabbed interface, like the one used in Menu-Driven Querying (MDQ), is not possible in legacy.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2FFF-FA3C-481A-B3DE-3A387C6455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4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D133C-85C0-47CA-8380-4EA4D64A35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0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3200"/>
            <a:ext cx="10363200" cy="1371600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F2F87-FC28-422F-B31D-F7602C252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2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BE0B7B-7209-4AB4-87AC-ED003595C0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3396" y="38139"/>
            <a:ext cx="10043720" cy="8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880BA2-4772-435F-AB5B-1621F15B9C7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3397" y="988310"/>
            <a:ext cx="11898488" cy="549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D3E4D-E1E5-4212-8892-68AF666A6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98" y="990600"/>
            <a:ext cx="5831004" cy="5486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892800" cy="5486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6D2B6-9BBB-494B-9447-AE4AB9D50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98" y="1036638"/>
            <a:ext cx="583312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98" y="1811066"/>
            <a:ext cx="5833121" cy="46659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36638"/>
            <a:ext cx="5897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11066"/>
            <a:ext cx="5897033" cy="46659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44225-12A3-4518-8461-00DF6725E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4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07DF5-2E69-4324-A55C-4ED4C0345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CF02A-AFC7-4200-9EF0-6B7EFC222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3400"/>
            <a:ext cx="4011084" cy="901700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33400"/>
            <a:ext cx="6815667" cy="5943600"/>
          </a:xfrm>
        </p:spPr>
        <p:txBody>
          <a:bodyPr/>
          <a:lstStyle>
            <a:lvl1pPr>
              <a:defRPr sz="2400"/>
            </a:lvl1pPr>
            <a:lvl2pPr marL="557213" indent="-214313">
              <a:buFont typeface="Wingdings" panose="05000000000000000000" pitchFamily="2" charset="2"/>
              <a:buChar char="§"/>
              <a:defRPr sz="2100"/>
            </a:lvl2pPr>
            <a:lvl3pPr marL="857250" indent="-171450">
              <a:buFont typeface="Wingdings" panose="05000000000000000000" pitchFamily="2" charset="2"/>
              <a:buChar char="§"/>
              <a:defRPr sz="1800"/>
            </a:lvl3pPr>
            <a:lvl4pPr marL="1200150" indent="-171450">
              <a:buFont typeface="Wingdings" panose="05000000000000000000" pitchFamily="2" charset="2"/>
              <a:buChar char="§"/>
              <a:defRPr sz="1500"/>
            </a:lvl4pPr>
            <a:lvl5pPr marL="1543050" indent="-171450">
              <a:buFont typeface="Wingdings" panose="05000000000000000000" pitchFamily="2" charset="2"/>
              <a:buChar char="§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5041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C2E63-CF13-4E0A-A372-FC2871476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2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F5263-516F-4CB0-9734-804B9869A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8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3396" y="38139"/>
            <a:ext cx="10043720" cy="8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3397" y="988310"/>
            <a:ext cx="11898489" cy="549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77600" y="6611782"/>
            <a:ext cx="91440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3136D-C14B-4D3F-A164-E5259039316A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7C9367-9BF8-45BF-8070-EEA74C56C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083" y="6480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4080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1BE6E-FCBE-47B8-9294-4990D412A5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36926"/>
            <a:ext cx="1335024" cy="5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§"/>
        <a:defRPr sz="2100" kern="1200">
          <a:solidFill>
            <a:srgbClr val="004080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Arial" pitchFamily="34" charset="0"/>
        <a:buChar char="–"/>
        <a:defRPr sz="1800" kern="1200">
          <a:solidFill>
            <a:srgbClr val="004080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Arial" pitchFamily="34" charset="0"/>
        <a:buChar char="•"/>
        <a:defRPr sz="1500" kern="1200">
          <a:solidFill>
            <a:srgbClr val="004080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Arial" pitchFamily="34" charset="0"/>
        <a:buChar char="–"/>
        <a:defRPr kern="1200">
          <a:solidFill>
            <a:srgbClr val="004080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Arial" pitchFamily="34" charset="0"/>
        <a:buChar char="»"/>
        <a:defRPr kern="1200">
          <a:solidFill>
            <a:srgbClr val="00408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pmednet.atlassian.net/wiki/spaces/DOC/pages/8880241/PopMedNet+User+s+Gui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opmednet.atlassian.net/servicedesk/customer/portal/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pmednet.atlassian.net/wiki/spaces/DOC/pages/734658561/6.9+Release+No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opmednet.atlassian.net/wiki/spaces/DOC/pages/717324299/6.8+Release+Not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pmednet.atlassian.net/servicedesk/customer/user/requests?status=op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779" y="1582402"/>
            <a:ext cx="6288442" cy="1107996"/>
          </a:xfrm>
        </p:spPr>
        <p:txBody>
          <a:bodyPr/>
          <a:lstStyle/>
          <a:p>
            <a:r>
              <a:rPr lang="en-US" b="1" dirty="0"/>
              <a:t>PopMedNet Question Engine Data Partner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062" y="2995865"/>
            <a:ext cx="8263875" cy="578620"/>
          </a:xfrm>
        </p:spPr>
        <p:txBody>
          <a:bodyPr/>
          <a:lstStyle/>
          <a:p>
            <a:r>
              <a:rPr lang="en-US" dirty="0"/>
              <a:t>Sentinel Operations Center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735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Technical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72" y="901976"/>
            <a:ext cx="10370469" cy="2473626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PopMedNet User's Guide</a:t>
            </a:r>
            <a:r>
              <a:rPr lang="en-US" sz="2000" dirty="0"/>
              <a:t> </a:t>
            </a:r>
          </a:p>
          <a:p>
            <a:pPr lvl="1"/>
            <a:r>
              <a:rPr lang="en-US" sz="1700" dirty="0"/>
              <a:t>Will be fully updated with question engine specific instructions  by 2/8/19</a:t>
            </a:r>
          </a:p>
          <a:p>
            <a:pPr lvl="1"/>
            <a:endParaRPr lang="en-US" sz="1700" dirty="0"/>
          </a:p>
          <a:p>
            <a:r>
              <a:rPr lang="en-US" sz="2000" dirty="0"/>
              <a:t>For any issues encountered while using PMN, please contact the PopMedNet Support Desk by creating a ticket at </a:t>
            </a:r>
            <a:r>
              <a:rPr lang="en-US" sz="2000" dirty="0">
                <a:hlinkClick r:id="rId4"/>
              </a:rPr>
              <a:t>https://popmednet.atlassian.net/servicedesk/customer/portal/1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2A9D-F74A-5941-AEE0-9E55A48F620F}" type="slidenum">
              <a:rPr lang="en-US" smtClean="0">
                <a:latin typeface="Arial"/>
              </a:rPr>
              <a:pPr/>
              <a:t>10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76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63" y="964025"/>
            <a:ext cx="7424817" cy="3392595"/>
          </a:xfrm>
        </p:spPr>
        <p:txBody>
          <a:bodyPr/>
          <a:lstStyle/>
          <a:p>
            <a:r>
              <a:rPr lang="en-US" dirty="0"/>
              <a:t>PopMedNet System</a:t>
            </a:r>
          </a:p>
          <a:p>
            <a:r>
              <a:rPr lang="en-US" dirty="0"/>
              <a:t>Question Engine Vs Existing Infrastructure (Legacy)</a:t>
            </a:r>
          </a:p>
          <a:p>
            <a:r>
              <a:rPr lang="en-US" dirty="0"/>
              <a:t>New Features for Data Partners</a:t>
            </a:r>
          </a:p>
          <a:p>
            <a:r>
              <a:rPr lang="en-US" dirty="0"/>
              <a:t>Demo of Responding to Requests</a:t>
            </a:r>
          </a:p>
          <a:p>
            <a:pPr lvl="1"/>
            <a:r>
              <a:rPr lang="en-US" dirty="0"/>
              <a:t>Step 1: Configuring the Datamart Client</a:t>
            </a:r>
          </a:p>
          <a:p>
            <a:pPr lvl="1"/>
            <a:r>
              <a:rPr lang="en-US" dirty="0"/>
              <a:t>Step 2: Opening and viewing a request</a:t>
            </a:r>
          </a:p>
          <a:p>
            <a:pPr lvl="1"/>
            <a:r>
              <a:rPr lang="en-US" dirty="0"/>
              <a:t>Step 3: Responding to a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2A9D-F74A-5941-AEE0-9E55A48F62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2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3C129F-7490-42EA-8542-0B0D979A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PopMedNet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0A74C-0DC9-421B-B417-7E52D66C4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796066"/>
            <a:ext cx="10392629" cy="3519731"/>
          </a:xfrm>
        </p:spPr>
        <p:txBody>
          <a:bodyPr numCol="2"/>
          <a:lstStyle/>
          <a:p>
            <a:r>
              <a:rPr lang="en-US" sz="2400" dirty="0"/>
              <a:t>Web Portal / Query Tool</a:t>
            </a:r>
          </a:p>
          <a:p>
            <a:pPr lvl="1"/>
            <a:r>
              <a:rPr lang="en-US" sz="2000" dirty="0"/>
              <a:t>Web-based application</a:t>
            </a:r>
          </a:p>
          <a:p>
            <a:pPr lvl="1"/>
            <a:r>
              <a:rPr lang="en-US" sz="2000" dirty="0"/>
              <a:t>Distribute queries, receive query responses</a:t>
            </a:r>
          </a:p>
          <a:p>
            <a:pPr lvl="1"/>
            <a:r>
              <a:rPr lang="en-US" sz="2000" dirty="0"/>
              <a:t>Used by Coordinating Center, Investigators</a:t>
            </a:r>
          </a:p>
          <a:p>
            <a:endParaRPr lang="en-US" dirty="0"/>
          </a:p>
          <a:p>
            <a:r>
              <a:rPr lang="en-US" sz="2400" dirty="0"/>
              <a:t>DataMart Client</a:t>
            </a:r>
          </a:p>
          <a:p>
            <a:pPr lvl="1"/>
            <a:r>
              <a:rPr lang="en-US" sz="2000" dirty="0"/>
              <a:t>Locally-run program</a:t>
            </a:r>
          </a:p>
          <a:p>
            <a:pPr lvl="1"/>
            <a:r>
              <a:rPr lang="en-US" sz="2000" dirty="0"/>
              <a:t>Receive/respond to queries</a:t>
            </a:r>
          </a:p>
          <a:p>
            <a:pPr lvl="1"/>
            <a:r>
              <a:rPr lang="en-US" sz="2000" dirty="0"/>
              <a:t>Used by DataMart Administrators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FCB79-3FEC-4B40-9C75-FD2BAB595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2A9D-F74A-5941-AEE0-9E55A48F620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3E7929-03E9-43C2-A6C8-D68220489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242" y="4721218"/>
            <a:ext cx="1789155" cy="998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932F6E-24C3-4FF3-A4F3-B0B59F1CB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847" y="4653135"/>
            <a:ext cx="911124" cy="11351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236A3A-0169-41A9-A64D-619F90C56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04" y="4636165"/>
            <a:ext cx="1316386" cy="86278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C20384-FFFD-4C98-8F5F-A252C6FF7DD8}"/>
              </a:ext>
            </a:extLst>
          </p:cNvPr>
          <p:cNvCxnSpPr>
            <a:cxnSpLocks/>
          </p:cNvCxnSpPr>
          <p:nvPr/>
        </p:nvCxnSpPr>
        <p:spPr>
          <a:xfrm>
            <a:off x="2052802" y="4804025"/>
            <a:ext cx="14292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3BA0EC-69E7-433B-ACC6-23781606D93E}"/>
              </a:ext>
            </a:extLst>
          </p:cNvPr>
          <p:cNvCxnSpPr>
            <a:cxnSpLocks/>
          </p:cNvCxnSpPr>
          <p:nvPr/>
        </p:nvCxnSpPr>
        <p:spPr>
          <a:xfrm>
            <a:off x="4797573" y="4804025"/>
            <a:ext cx="14292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A99607-3F08-48EC-A43E-8BA9DE2D0AF6}"/>
              </a:ext>
            </a:extLst>
          </p:cNvPr>
          <p:cNvCxnSpPr>
            <a:cxnSpLocks/>
          </p:cNvCxnSpPr>
          <p:nvPr/>
        </p:nvCxnSpPr>
        <p:spPr>
          <a:xfrm flipH="1">
            <a:off x="2137644" y="5399798"/>
            <a:ext cx="13444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D0F4C7-1DB8-4266-B568-796A27459DC6}"/>
              </a:ext>
            </a:extLst>
          </p:cNvPr>
          <p:cNvCxnSpPr>
            <a:cxnSpLocks/>
          </p:cNvCxnSpPr>
          <p:nvPr/>
        </p:nvCxnSpPr>
        <p:spPr>
          <a:xfrm flipH="1">
            <a:off x="4920907" y="5427781"/>
            <a:ext cx="11826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8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F4F40-2FA1-4663-8053-96F9E45B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 Engine vs. Legacy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936B04-B9BB-431F-AF98-278DB177A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458573"/>
              </p:ext>
            </p:extLst>
          </p:nvPr>
        </p:nvGraphicFramePr>
        <p:xfrm>
          <a:off x="163513" y="989011"/>
          <a:ext cx="11898312" cy="427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156">
                  <a:extLst>
                    <a:ext uri="{9D8B030D-6E8A-4147-A177-3AD203B41FA5}">
                      <a16:colId xmlns:a16="http://schemas.microsoft.com/office/drawing/2014/main" val="2503814654"/>
                    </a:ext>
                  </a:extLst>
                </a:gridCol>
                <a:gridCol w="5949156">
                  <a:extLst>
                    <a:ext uri="{9D8B030D-6E8A-4147-A177-3AD203B41FA5}">
                      <a16:colId xmlns:a16="http://schemas.microsoft.com/office/drawing/2014/main" val="145539215"/>
                    </a:ext>
                  </a:extLst>
                </a:gridCol>
              </a:tblGrid>
              <a:tr h="763691">
                <a:tc>
                  <a:txBody>
                    <a:bodyPr/>
                    <a:lstStyle/>
                    <a:p>
                      <a:r>
                        <a:rPr lang="en-US" sz="2400" dirty="0"/>
                        <a:t>Legacy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Question Engine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96417"/>
                  </a:ext>
                </a:extLst>
              </a:tr>
              <a:tr h="1170993">
                <a:tc>
                  <a:txBody>
                    <a:bodyPr/>
                    <a:lstStyle/>
                    <a:p>
                      <a:r>
                        <a:rPr lang="en-US" sz="2000" dirty="0"/>
                        <a:t>Out-dated architecture requires full round trip of information to/from server (10 years 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Browser based architecture that utilizes web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28179"/>
                  </a:ext>
                </a:extLst>
              </a:tr>
              <a:tr h="1170993">
                <a:tc>
                  <a:txBody>
                    <a:bodyPr/>
                    <a:lstStyle/>
                    <a:p>
                      <a:r>
                        <a:rPr lang="en-US" sz="2000" dirty="0"/>
                        <a:t>Out-dated UI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responsive UI that allows for modern design (tabbed interface)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841626"/>
                  </a:ext>
                </a:extLst>
              </a:tr>
              <a:tr h="1170993">
                <a:tc>
                  <a:txBody>
                    <a:bodyPr/>
                    <a:lstStyle/>
                    <a:p>
                      <a:r>
                        <a:rPr lang="en-US" sz="2000" dirty="0"/>
                        <a:t>Updates and bug fixes built on top of outdated 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Simple to implement enhancements and bug fixes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897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A39F-B394-4767-B702-07FD316E8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C86D-A86A-4EEB-B90C-36C2A546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 and Benefits for Data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7B0FA-605E-42F3-9D61-A5755747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Benefits of Question Engine in the DataMart (6.0+)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Simpler configuration in the DataMart Client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Enhanced visualization of summary table query parameters in the DataMart Client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Cleaner interface for modular program requests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Eliminates data storage constraint for summary table databases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Other New Features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6.9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Caching results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Auto run but not upload results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Auto run multiple requests concurrently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4"/>
              </a:rPr>
              <a:t>6.8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Open multiple DMC windows in the DMC simultaneously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8D6F4-D8E0-4F03-ADEC-802D178B0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2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DFF5-D2D1-4D95-8C8C-D0419DCB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 1: Configuring the DataMart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18B79-F111-409D-B768-1F5F0557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7" y="988310"/>
            <a:ext cx="4498429" cy="5492197"/>
          </a:xfrm>
        </p:spPr>
        <p:txBody>
          <a:bodyPr/>
          <a:lstStyle/>
          <a:p>
            <a:r>
              <a:rPr lang="en-US" dirty="0"/>
              <a:t>The configuration process for a question engine compatible is the same with one key difference: only one model processor needs to be configured</a:t>
            </a:r>
          </a:p>
          <a:p>
            <a:r>
              <a:rPr lang="en-US" dirty="0"/>
              <a:t>The model processor called “Summary Tables” can receive summary table and file distribution/modular program queries</a:t>
            </a:r>
          </a:p>
          <a:p>
            <a:r>
              <a:rPr lang="en-US" dirty="0"/>
              <a:t>The determination between prevalence, incidence and MFU is now performed by the query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EE1E9-8EF1-4054-A2F3-DDB144321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2BD26-EDA6-4CAE-8082-370E9942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47" y="988310"/>
            <a:ext cx="6540644" cy="52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8035-D19B-4750-B13C-0E7F5EE2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Opening and Viewing a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09C6E-85D2-4DC3-A2D3-C03054915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1E6A4-A256-4153-8DD4-33F1594F9B2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268456-83F4-4C93-9508-86868C16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7" y="988310"/>
            <a:ext cx="4576769" cy="5492197"/>
          </a:xfrm>
        </p:spPr>
        <p:txBody>
          <a:bodyPr/>
          <a:lstStyle/>
          <a:p>
            <a:r>
              <a:rPr lang="en-US" dirty="0"/>
              <a:t>Opening and viewing a request sent to a question engine compatible Datamart is unchanged</a:t>
            </a:r>
          </a:p>
          <a:p>
            <a:endParaRPr lang="en-US" dirty="0"/>
          </a:p>
          <a:p>
            <a:r>
              <a:rPr lang="en-US" dirty="0"/>
              <a:t>The request parameters are now shown in HTML format</a:t>
            </a:r>
          </a:p>
          <a:p>
            <a:endParaRPr lang="en-US" dirty="0"/>
          </a:p>
          <a:p>
            <a:r>
              <a:rPr lang="en-US" dirty="0"/>
              <a:t>Request shown is a summary table request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A5674-DE77-4B9B-AFDE-D81C74AA7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737" y="988310"/>
            <a:ext cx="7081669" cy="49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B9B5-0B91-4A4D-9A88-4D997348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Responding to a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C4523-4BFA-4756-8A28-A47DA4860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9726FE37-3994-4A77-9C92-7AEF4246264A}" type="slidenum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91F5F3-0C97-47E3-B1C1-D40EFADD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97" y="988310"/>
            <a:ext cx="4219417" cy="5492197"/>
          </a:xfrm>
        </p:spPr>
        <p:txBody>
          <a:bodyPr/>
          <a:lstStyle/>
          <a:p>
            <a:r>
              <a:rPr lang="en-US" dirty="0"/>
              <a:t>Responding to a request sent to a question engine DataMart is unchanged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AF6D0-2436-4043-AE92-99712ECDF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34" y="1090526"/>
            <a:ext cx="7015556" cy="49170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6FA588-F692-4B0E-B763-EEE3EB8CE35B}"/>
              </a:ext>
            </a:extLst>
          </p:cNvPr>
          <p:cNvSpPr/>
          <p:nvPr/>
        </p:nvSpPr>
        <p:spPr>
          <a:xfrm>
            <a:off x="4556334" y="5707117"/>
            <a:ext cx="635776" cy="3993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6F9D1D-47E3-4F8B-BFAC-50ED6E9D02D4}"/>
              </a:ext>
            </a:extLst>
          </p:cNvPr>
          <p:cNvSpPr/>
          <p:nvPr/>
        </p:nvSpPr>
        <p:spPr>
          <a:xfrm>
            <a:off x="10217625" y="5707117"/>
            <a:ext cx="713133" cy="3993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73D1-E7BB-4B14-86B9-E38F9175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of Data Partner Action Items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46CD0F-CDAE-4FBD-99D2-3F163B391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48513"/>
              </p:ext>
            </p:extLst>
          </p:nvPr>
        </p:nvGraphicFramePr>
        <p:xfrm>
          <a:off x="292072" y="885460"/>
          <a:ext cx="11153694" cy="311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8880">
                  <a:extLst>
                    <a:ext uri="{9D8B030D-6E8A-4147-A177-3AD203B41FA5}">
                      <a16:colId xmlns:a16="http://schemas.microsoft.com/office/drawing/2014/main" val="3805676885"/>
                    </a:ext>
                  </a:extLst>
                </a:gridCol>
                <a:gridCol w="2034814">
                  <a:extLst>
                    <a:ext uri="{9D8B030D-6E8A-4147-A177-3AD203B41FA5}">
                      <a16:colId xmlns:a16="http://schemas.microsoft.com/office/drawing/2014/main" val="339192741"/>
                    </a:ext>
                  </a:extLst>
                </a:gridCol>
              </a:tblGrid>
              <a:tr h="449743">
                <a:tc>
                  <a:txBody>
                    <a:bodyPr/>
                    <a:lstStyle/>
                    <a:p>
                      <a:r>
                        <a:rPr lang="en-US" dirty="0"/>
                        <a:t>Action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491493"/>
                  </a:ext>
                </a:extLst>
              </a:tr>
              <a:tr h="683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Verify you can use SQL server for summary tables (SOC will follow up separately if this is not possible)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2/09/2019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174017"/>
                  </a:ext>
                </a:extLst>
              </a:tr>
              <a:tr h="455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Create summary table database in SQL Server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3/12/2019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09237"/>
                  </a:ext>
                </a:extLst>
              </a:tr>
              <a:tr h="698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Run a SQL query (provided by PopMedNet team) to verify correct creation of SQL server summary table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3/27/2019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512908"/>
                  </a:ext>
                </a:extLst>
              </a:tr>
              <a:tr h="390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Connect SQL server summary table database to new DataMart in DataMart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4/25/2019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85910"/>
                  </a:ext>
                </a:extLst>
              </a:tr>
              <a:tr h="439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Execute a test query to ensure connection was successfully set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5/02/2019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5838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6B71C0-F59B-4877-9AC7-2E238613CE4D}"/>
              </a:ext>
            </a:extLst>
          </p:cNvPr>
          <p:cNvSpPr txBox="1"/>
          <p:nvPr/>
        </p:nvSpPr>
        <p:spPr>
          <a:xfrm>
            <a:off x="292072" y="5021040"/>
            <a:ext cx="1115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More details and instructions for the above action items will be sent by 1/29/19</a:t>
            </a:r>
          </a:p>
          <a:p>
            <a:pPr algn="ctr"/>
            <a:r>
              <a:rPr lang="en-US" sz="2000" b="1" dirty="0"/>
              <a:t>Please remember to confirm your tasks in your open </a:t>
            </a:r>
            <a:r>
              <a:rPr lang="en-US" sz="2000" b="1" dirty="0">
                <a:hlinkClick r:id="rId3"/>
              </a:rPr>
              <a:t>Question Engine Task Tracking Ticket 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1505F-BBFC-4EBC-8EEB-5FD1ADF605D8}"/>
              </a:ext>
            </a:extLst>
          </p:cNvPr>
          <p:cNvSpPr txBox="1"/>
          <p:nvPr/>
        </p:nvSpPr>
        <p:spPr>
          <a:xfrm>
            <a:off x="163396" y="3987692"/>
            <a:ext cx="84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Target due dates are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03450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0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18919</TotalTime>
  <Words>667</Words>
  <Application>Microsoft Office PowerPoint</Application>
  <PresentationFormat>Widescreen</PresentationFormat>
  <Paragraphs>102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PopMedNet Question Engine Data Partner Training</vt:lpstr>
      <vt:lpstr>Overview</vt:lpstr>
      <vt:lpstr>PopMedNet System</vt:lpstr>
      <vt:lpstr>Question Engine vs. Legacy</vt:lpstr>
      <vt:lpstr>New Features and Benefits for Data Partners</vt:lpstr>
      <vt:lpstr>Step 1: Configuring the DataMart Client</vt:lpstr>
      <vt:lpstr>Step 2: Opening and Viewing a Request</vt:lpstr>
      <vt:lpstr>Step 3: Responding to a Request</vt:lpstr>
      <vt:lpstr>Reminder of Data Partner Action Items</vt:lpstr>
      <vt:lpstr>Questions and Technical References</vt:lpstr>
    </vt:vector>
  </TitlesOfParts>
  <Company>KivikkoCreative,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Kimberly</dc:creator>
  <cp:lastModifiedBy>Paczuski, Adam</cp:lastModifiedBy>
  <cp:revision>368</cp:revision>
  <dcterms:created xsi:type="dcterms:W3CDTF">2016-05-06T18:38:02Z</dcterms:created>
  <dcterms:modified xsi:type="dcterms:W3CDTF">2019-01-30T18:10:51Z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>False</vt:lpwstr>
  </property>
  <property fmtid="{D5CDD505-2E9C-101B-9397-08002B2CF9AE}" pid="5" name="Offisync_UniqueId">
    <vt:lpwstr>362659;29974416</vt:lpwstr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>2014-01-31T09:29:59-0500</vt:lpwstr>
  </property>
  <property fmtid="{D5CDD505-2E9C-101B-9397-08002B2CF9AE}" pid="9" name="Offisync_ProviderName">
    <vt:lpwstr>Central Desktop</vt:lpwstr>
  </property>
</Properties>
</file>